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4" r:id="rId4"/>
    <p:sldId id="285" r:id="rId5"/>
    <p:sldId id="258" r:id="rId6"/>
    <p:sldId id="259" r:id="rId7"/>
    <p:sldId id="279" r:id="rId8"/>
    <p:sldId id="261" r:id="rId9"/>
    <p:sldId id="262" r:id="rId10"/>
    <p:sldId id="267" r:id="rId11"/>
    <p:sldId id="286" r:id="rId12"/>
    <p:sldId id="263" r:id="rId13"/>
    <p:sldId id="264" r:id="rId14"/>
    <p:sldId id="260" r:id="rId15"/>
    <p:sldId id="28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38" autoAdjust="0"/>
  </p:normalViewPr>
  <p:slideViewPr>
    <p:cSldViewPr>
      <p:cViewPr varScale="1">
        <p:scale>
          <a:sx n="102" d="100"/>
          <a:sy n="102" d="100"/>
        </p:scale>
        <p:origin x="-18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C10385-AF51-49AE-B954-303893722477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5C3F84-BF26-454C-B374-53A739F12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87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5C3F84-BF26-454C-B374-53A739F1273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548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5C3F84-BF26-454C-B374-53A739F1273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31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433C1-EA71-4C8C-A280-951EB6F8A6B2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EC5BA-0435-40BA-8FF8-376C233BE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F12FE-A825-495C-8909-BD284766A8D7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533BF-AAA3-47FE-9D3A-44ACDCD11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8D53D-F1DC-443D-8781-795707F1762C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corowina.ucoz.com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0FEA2-0A88-4499-AE96-F9739AC8A184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corowina.ucoz.com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62869-A72E-4474-8A01-2B8628367AA9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corowina.ucoz.com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72757-DDA1-4B9A-96E6-915DCCEE54DF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EF518-AE4B-4B8E-A3D1-3D27180A6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35554-9E53-4C62-8D51-4CA11B306C53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85C05-532F-4F87-B733-4F0B1597F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B1C33-3029-461B-911F-6741CDABD231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E2D48-CDA6-47CF-9549-CA8526B55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DCBEA-E856-490E-998C-7577E7A55DA6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C4CC2-5C3E-4D70-BE6F-CE38A64FD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E6B7A-1A3B-4791-8866-60AB9B533EB3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762E1-C81C-49B8-90EF-C7844F72B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A4B7-8E61-4998-9808-9EE75535545F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B4810-9644-45EE-B2A8-6F3B2A41B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5B480-0555-4F9A-8824-558EFFF5157D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2762E-72AF-4E70-B1EF-9DCC179B3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3EAA-E675-4201-B4E7-502A46D4FA21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C013-E7E4-47FE-A263-92A2EDABA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7" descr="0_75c96_b715e7d3_XL.jpeg"/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3" b="123"/>
          <a:stretch>
            <a:fillRect/>
          </a:stretch>
        </p:blipFill>
        <p:spPr bwMode="auto">
          <a:xfrm>
            <a:off x="71438" y="7143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A0FC0E-7CBE-4660-A632-50E465BB62C0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corowina.ucoz.com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648072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казенное общеобразовательное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Скляевская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  (разновозрастная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группа)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511256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</a:rPr>
              <a:t>Презентация</a:t>
            </a:r>
          </a:p>
          <a:p>
            <a:endParaRPr lang="ru-RU" sz="4000" b="1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</a:rPr>
              <a:t>«Применение здоровьесберегающих технологий в летне-оздоровительный период»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               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                                               Воспитатель: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                                                     Ильина  Ирина Германовна</a:t>
            </a:r>
          </a:p>
          <a:p>
            <a:pPr algn="r"/>
            <a:endParaRPr lang="ru-RU" sz="20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Скляево 2019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</a:rPr>
              <a:t>Игры на развитие мелкой моторики.</a:t>
            </a:r>
          </a:p>
        </p:txBody>
      </p:sp>
      <p:pic>
        <p:nvPicPr>
          <p:cNvPr id="3074" name="Picture 2" descr="C:\Users\ret\Desktop\фото 2019 презентация\DSCN36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3188620" cy="2329885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et\Desktop\фото 2019 презентация\DSCN36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10414"/>
            <a:ext cx="3106513" cy="2329885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et\Desktop\фото 2019 презентация\DSCN36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8174">
            <a:off x="645341" y="1742297"/>
            <a:ext cx="2256000" cy="1692811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ret\Desktop\фото 2019 презентация\DSCN36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6975">
            <a:off x="3497902" y="1682005"/>
            <a:ext cx="2256000" cy="1692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 descr="C:\Users\ret\Desktop\DSCN0955.JPG"/>
          <p:cNvPicPr>
            <a:picLocks noGrp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" t="17679" b="11250"/>
          <a:stretch/>
        </p:blipFill>
        <p:spPr bwMode="auto">
          <a:xfrm rot="20978308">
            <a:off x="6290138" y="1682005"/>
            <a:ext cx="2232000" cy="1692000"/>
          </a:xfrm>
          <a:prstGeom prst="round2Diag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праздники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395537" y="1628800"/>
            <a:ext cx="8280920" cy="4497363"/>
          </a:xfrm>
        </p:spPr>
        <p:txBody>
          <a:bodyPr/>
          <a:lstStyle/>
          <a:p>
            <a:pPr marL="0" indent="0" eaLnBrk="1" hangingPunct="1">
              <a:buNone/>
            </a:pPr>
            <a:endParaRPr lang="ru-RU" dirty="0" smtClean="0"/>
          </a:p>
        </p:txBody>
      </p:sp>
      <p:pic>
        <p:nvPicPr>
          <p:cNvPr id="6" name="Рисунок 5" descr="C:\Users\ret\Desktop\фото лето д.с\DSCN187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5"/>
          <a:stretch/>
        </p:blipFill>
        <p:spPr bwMode="auto">
          <a:xfrm rot="20663603">
            <a:off x="574604" y="1931051"/>
            <a:ext cx="2110491" cy="1475208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8" name="Рисунок 7" descr="C:\Users\ret\Desktop\фото лето д.с\DSCN087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38"/>
          <a:stretch/>
        </p:blipFill>
        <p:spPr bwMode="auto">
          <a:xfrm>
            <a:off x="3397866" y="1931051"/>
            <a:ext cx="2208015" cy="1473955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9" name="Рисунок 8" descr="C:\Users\ret\Desktop\фото лето д.с\DSCN088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2"/>
          <a:stretch/>
        </p:blipFill>
        <p:spPr bwMode="auto">
          <a:xfrm rot="818443">
            <a:off x="6318652" y="1931051"/>
            <a:ext cx="2213788" cy="1500103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0" name="Рисунок 9" descr="E:\DSCN291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2"/>
          <a:stretch/>
        </p:blipFill>
        <p:spPr bwMode="auto">
          <a:xfrm rot="515264">
            <a:off x="6302303" y="4370490"/>
            <a:ext cx="2230137" cy="1434774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1" name="Рисунок 10" descr="C:\Users\ret\Desktop\фото лето д.с\DSCN1858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69"/>
          <a:stretch/>
        </p:blipFill>
        <p:spPr bwMode="auto">
          <a:xfrm rot="20837314">
            <a:off x="574604" y="4370947"/>
            <a:ext cx="2110491" cy="1434317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050" name="Picture 2" descr="C:\Users\ret\Documents\фото лето д.с\DSCN088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9"/>
          <a:stretch/>
        </p:blipFill>
        <p:spPr bwMode="auto">
          <a:xfrm>
            <a:off x="3409625" y="4370490"/>
            <a:ext cx="2208015" cy="143477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6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игры.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395537" y="1412776"/>
            <a:ext cx="8280920" cy="5040560"/>
          </a:xfrm>
        </p:spPr>
        <p:txBody>
          <a:bodyPr/>
          <a:lstStyle/>
          <a:p>
            <a:pPr marL="0" indent="0" eaLnBrk="1" hangingPunct="1">
              <a:buNone/>
            </a:pPr>
            <a:endParaRPr lang="ru-RU" dirty="0" smtClean="0"/>
          </a:p>
        </p:txBody>
      </p:sp>
      <p:pic>
        <p:nvPicPr>
          <p:cNvPr id="5" name="Рисунок 4" descr="C:\Users\ret\Documents\Все фото с фото\108NIKON\DSCN26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2942">
            <a:off x="478220" y="1507321"/>
            <a:ext cx="2293580" cy="1548000"/>
          </a:xfrm>
          <a:prstGeom prst="snip2DiagRect">
            <a:avLst/>
          </a:prstGeom>
          <a:noFill/>
          <a:ln>
            <a:noFill/>
          </a:ln>
        </p:spPr>
      </p:pic>
      <p:pic>
        <p:nvPicPr>
          <p:cNvPr id="7" name="Рисунок 6" descr="C:\Users\ret\Documents\Все фото с фото\108NIKON\DSCN26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898">
            <a:off x="6444208" y="1507321"/>
            <a:ext cx="2232024" cy="1548000"/>
          </a:xfrm>
          <a:prstGeom prst="snip2DiagRect">
            <a:avLst/>
          </a:prstGeom>
          <a:noFill/>
          <a:ln>
            <a:noFill/>
          </a:ln>
        </p:spPr>
      </p:pic>
      <p:pic>
        <p:nvPicPr>
          <p:cNvPr id="12" name="Рисунок 11" descr="C:\Users\ret\Documents\Все фото с фото\108NIKON\DSCN26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417" y="1523256"/>
            <a:ext cx="2304257" cy="1548000"/>
          </a:xfrm>
          <a:prstGeom prst="snip2DiagRect">
            <a:avLst/>
          </a:prstGeom>
          <a:noFill/>
          <a:ln>
            <a:noFill/>
          </a:ln>
        </p:spPr>
      </p:pic>
      <p:pic>
        <p:nvPicPr>
          <p:cNvPr id="13" name="Рисунок 12" descr="C:\Users\ret\Documents\Все фото с фото\108NIKON\DSCN260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4612">
            <a:off x="481326" y="4725144"/>
            <a:ext cx="2290474" cy="1692724"/>
          </a:xfrm>
          <a:prstGeom prst="snip2DiagRect">
            <a:avLst/>
          </a:prstGeom>
          <a:noFill/>
          <a:ln>
            <a:noFill/>
          </a:ln>
        </p:spPr>
      </p:pic>
      <p:pic>
        <p:nvPicPr>
          <p:cNvPr id="14" name="Рисунок 13" descr="C:\Users\ret\Documents\Все фото с фото\108NIKON\DSCN260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2747">
            <a:off x="6444208" y="4725144"/>
            <a:ext cx="2322788" cy="1692724"/>
          </a:xfrm>
          <a:prstGeom prst="snip2DiagRect">
            <a:avLst/>
          </a:prstGeom>
          <a:noFill/>
          <a:ln>
            <a:noFill/>
          </a:ln>
        </p:spPr>
      </p:pic>
      <p:pic>
        <p:nvPicPr>
          <p:cNvPr id="3074" name="Picture 2" descr="C:\Users\ret\Desktop\DSCN28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417" y="4723867"/>
            <a:ext cx="2304257" cy="1692725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et\Desktop\DSCN281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" t="-2392" r="26826" b="9191"/>
          <a:stretch/>
        </p:blipFill>
        <p:spPr bwMode="auto">
          <a:xfrm>
            <a:off x="1331640" y="3137234"/>
            <a:ext cx="2466049" cy="14911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et\Desktop\DSCN280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" r="2842"/>
          <a:stretch/>
        </p:blipFill>
        <p:spPr bwMode="auto">
          <a:xfrm>
            <a:off x="5436096" y="3137235"/>
            <a:ext cx="2304256" cy="14911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игровая деятельность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>
          <a:xfrm>
            <a:off x="251519" y="1751163"/>
            <a:ext cx="8640961" cy="4702173"/>
          </a:xfrm>
        </p:spPr>
        <p:txBody>
          <a:bodyPr/>
          <a:lstStyle/>
          <a:p>
            <a:pPr marL="0" indent="0">
              <a:buNone/>
            </a:pPr>
            <a:endParaRPr lang="ru-RU" sz="1600" dirty="0" smtClean="0">
              <a:latin typeface="Times New Roman" pitchFamily="18" charset="0"/>
            </a:endParaRPr>
          </a:p>
        </p:txBody>
      </p:sp>
      <p:pic>
        <p:nvPicPr>
          <p:cNvPr id="4098" name="Picture 2" descr="C:\Users\ret\Desktop\фото 2019 презентация\DSCN36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1"/>
          <a:stretch/>
        </p:blipFill>
        <p:spPr bwMode="auto">
          <a:xfrm>
            <a:off x="3363479" y="4367924"/>
            <a:ext cx="2553306" cy="1909383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ret\Desktop\DSCN240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1" r="6971" b="12321"/>
          <a:stretch/>
        </p:blipFill>
        <p:spPr bwMode="auto">
          <a:xfrm rot="20827147">
            <a:off x="457200" y="4367925"/>
            <a:ext cx="2530376" cy="1648076"/>
          </a:xfrm>
          <a:prstGeom prst="snip2Diag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ret\Documents\Все фото с фото\103NIKON\DSCN106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6"/>
          <a:stretch/>
        </p:blipFill>
        <p:spPr bwMode="auto">
          <a:xfrm rot="969325">
            <a:off x="6253687" y="4367925"/>
            <a:ext cx="2411999" cy="1648076"/>
          </a:xfrm>
          <a:prstGeom prst="snip2Diag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ret\Documents\Все фото с фото\103NIKON\DSCN105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4" r="5214" b="11574"/>
          <a:stretch/>
        </p:blipFill>
        <p:spPr bwMode="auto">
          <a:xfrm rot="20904575">
            <a:off x="457200" y="2108136"/>
            <a:ext cx="2530376" cy="1512000"/>
          </a:xfrm>
          <a:prstGeom prst="snip2Diag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ret\Desktop\фото 2019 презентация\DSCN36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1096">
            <a:off x="6253687" y="2108136"/>
            <a:ext cx="2412000" cy="1512000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ret\Desktop\DSCN334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8" b="3468"/>
          <a:stretch/>
        </p:blipFill>
        <p:spPr bwMode="auto">
          <a:xfrm>
            <a:off x="3363479" y="1900391"/>
            <a:ext cx="2553306" cy="1808047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32656"/>
            <a:ext cx="8229600" cy="1008112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1042988" y="1628800"/>
            <a:ext cx="7643812" cy="44973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здоровьесберегающих технологий в  летний период даёт положительные результаты: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заболеваемости;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работоспособности, выносливости;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психических процессов;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зрения;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двигательных умений и навыков, правильной осанки;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общей и мелкой моторики, повышение речевой активности;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уровня социальной адаптации.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160240"/>
          </a:xfrm>
        </p:spPr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6" t="7624" r="10623" b="12308"/>
          <a:stretch/>
        </p:blipFill>
        <p:spPr>
          <a:xfrm>
            <a:off x="2447764" y="3284984"/>
            <a:ext cx="4248472" cy="30243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7688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476673"/>
            <a:ext cx="7200800" cy="2808312"/>
          </a:xfrm>
        </p:spPr>
        <p:txBody>
          <a:bodyPr/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Здоровьесберегающие технологии – это система  мер, включающая взаимосвязь и взаимодействие всех факторов образовательной среды, направленных на сохранение здоровья ребёнка на всех этапах его обучения и развития.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ret\Desktop\DSCN05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" t="34891" r="30863" b="29582"/>
          <a:stretch/>
        </p:blipFill>
        <p:spPr bwMode="auto">
          <a:xfrm>
            <a:off x="971600" y="3284985"/>
            <a:ext cx="7147128" cy="30697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6048671"/>
          </a:xfrm>
        </p:spPr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здоровьесберегающих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способствуют воспитанию интереса ребёнка к процессу обучения, повышает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познавательную активность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улучшает психоэмоциональное самочувствие и здоровье детей. Способствует снижению заболеваемости, повышению уровня физической подготовленности, сформированности осознанной потребности в ведении здорового образа жизни.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9771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971550" y="1916113"/>
            <a:ext cx="7561263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2800" b="1" dirty="0" smtClean="0">
                <a:latin typeface="Times New Roman" pitchFamily="18" charset="0"/>
              </a:rPr>
              <a:t>      Целевые ориентиры предполагают формирование у детей культуры здорового и безопасного образа жизни, формирование знаний, личностных ориентиров и норм поведения, обеспечивающих сохранение и укрепление физического и психического здоровья и умения использовать полученные знания в повседневной жизни.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5365" name="Rectangle 5"/>
          <p:cNvSpPr>
            <a:spLocks noGrp="1"/>
          </p:cNvSpPr>
          <p:nvPr>
            <p:ph type="ctrTitle"/>
          </p:nvPr>
        </p:nvSpPr>
        <p:spPr>
          <a:xfrm>
            <a:off x="760805" y="404664"/>
            <a:ext cx="7772400" cy="1296143"/>
          </a:xfrm>
        </p:spPr>
        <p:txBody>
          <a:bodyPr/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41694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ru-RU" sz="2000" dirty="0" smtClean="0"/>
          </a:p>
          <a:p>
            <a:pPr lvl="1"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</a:rPr>
              <a:t>Укрепление здоровья детей посредствам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</a:rPr>
              <a:t>здоровьесберегающих технологий.</a:t>
            </a:r>
          </a:p>
          <a:p>
            <a:pPr lvl="1"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</a:rPr>
              <a:t>Создание условий для игровой деятельности в группе и на прогулке.</a:t>
            </a:r>
          </a:p>
          <a:p>
            <a:pPr lvl="1"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</a:rPr>
              <a:t>Предупреждение детского травматизма через организацию разнообразных форм деятельности.</a:t>
            </a:r>
          </a:p>
          <a:p>
            <a:pPr lvl="1"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</a:rPr>
              <a:t>Формирование положительной мотивации у детей к проведению физкультурно-оздоровительных, познавательных, творческих мероприятий.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1691680" y="404664"/>
            <a:ext cx="6625233" cy="1872208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</a:rPr>
              <a:t>Оздоровительная работа в летний период строится на основании следующих принципов: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755650" y="2060847"/>
            <a:ext cx="7931150" cy="4065315"/>
          </a:xfrm>
        </p:spPr>
        <p:txBody>
          <a:bodyPr/>
          <a:lstStyle/>
          <a:p>
            <a:pPr marL="0" indent="0">
              <a:buNone/>
            </a:pPr>
            <a:endParaRPr lang="ru-RU" sz="2800" dirty="0" smtClean="0"/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Систематическое использование физкультурно-оздоровительных, закаливающих технологий.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Учёт индивидуальных особенностей детей.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эмоциональный настрой ребёнка.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используемых технологий.</a:t>
            </a:r>
          </a:p>
          <a:p>
            <a:pPr eaLnBrk="1" hangingPunct="1"/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здоровьесберегающей работы:</a:t>
            </a:r>
          </a:p>
        </p:txBody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5184576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занятия;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 детей;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игры;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гимнастика;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 – оздоровительные физкультминутки;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упражнения после дневного сна;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упражнения в сочетании с закаливающими процедурами;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досуги;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праздники.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после дневного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сочетании с закаливающими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процедурами.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139247"/>
            <a:ext cx="8229600" cy="398691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ru-RU" sz="1200" b="1" dirty="0" smtClean="0">
              <a:latin typeface="Times New Roman" pitchFamily="18" charset="0"/>
            </a:endParaRPr>
          </a:p>
        </p:txBody>
      </p:sp>
      <p:pic>
        <p:nvPicPr>
          <p:cNvPr id="1026" name="Picture 2" descr="C:\Users\ret\Desktop\фото 2019 презентация\DSCN36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9835">
            <a:off x="6434032" y="4459030"/>
            <a:ext cx="2206911" cy="1660622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ret\Desktop\DSCN36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154424"/>
            <a:ext cx="2326877" cy="1660622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ret\Desktop\DSCN36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3966">
            <a:off x="6416760" y="2154424"/>
            <a:ext cx="2224183" cy="1596954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et\Desktop\DSCN36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0080">
            <a:off x="539552" y="2154424"/>
            <a:ext cx="2345660" cy="1596954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ret\Desktop\DSCN36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9303">
            <a:off x="539552" y="4459029"/>
            <a:ext cx="2345660" cy="1660623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ret\Desktop\фото 2019 презентация\DSCN36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4459030"/>
            <a:ext cx="2326877" cy="1660622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 – оздоровительные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/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88840"/>
            <a:ext cx="8229600" cy="432048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ru-RU" sz="1800" dirty="0" smtClean="0">
              <a:latin typeface="Times New Roman" pitchFamily="18" charset="0"/>
            </a:endParaRPr>
          </a:p>
        </p:txBody>
      </p:sp>
      <p:pic>
        <p:nvPicPr>
          <p:cNvPr id="1027" name="Picture 3" descr="C:\Users\ret\Documents\Все фото с фото\108NIKON\DSCN25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7246">
            <a:off x="618960" y="2158088"/>
            <a:ext cx="2296856" cy="1702960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et\Documents\Все фото с фото\108NIKON\DSCN26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004">
            <a:off x="6228184" y="2158088"/>
            <a:ext cx="2322003" cy="1702960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ret\Documents\Все фото с фото\100NIKON\DSCN069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3"/>
          <a:stretch/>
        </p:blipFill>
        <p:spPr bwMode="auto">
          <a:xfrm>
            <a:off x="3347864" y="4365106"/>
            <a:ext cx="2448272" cy="1622992"/>
          </a:xfrm>
          <a:prstGeom prst="snip2DiagRect">
            <a:avLst/>
          </a:prstGeom>
          <a:noFill/>
          <a:ln>
            <a:noFill/>
          </a:ln>
        </p:spPr>
      </p:pic>
      <p:pic>
        <p:nvPicPr>
          <p:cNvPr id="9" name="Рисунок 8" descr="C:\Users\ret\Documents\Все фото с фото\100NIKON\DSCN067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7" b="14326"/>
          <a:stretch/>
        </p:blipFill>
        <p:spPr bwMode="auto">
          <a:xfrm rot="597215">
            <a:off x="6228184" y="4365105"/>
            <a:ext cx="2322003" cy="1622992"/>
          </a:xfrm>
          <a:prstGeom prst="snip2DiagRect">
            <a:avLst/>
          </a:prstGeom>
          <a:noFill/>
          <a:ln>
            <a:noFill/>
          </a:ln>
        </p:spPr>
      </p:pic>
      <p:pic>
        <p:nvPicPr>
          <p:cNvPr id="2" name="Picture 2" descr="C:\Users\ret\Desktop\DSCN35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2158088"/>
            <a:ext cx="2448273" cy="1702960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et\Desktop\DSCN356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4693">
            <a:off x="618960" y="4365105"/>
            <a:ext cx="2296856" cy="1622994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254</Words>
  <Application>Microsoft Office PowerPoint</Application>
  <PresentationFormat>Экран (4:3)</PresentationFormat>
  <Paragraphs>55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казенное общеобразовательное учреждение Скляевская СОШ  (разновозрастная группа)</vt:lpstr>
      <vt:lpstr>    Здоровьесберегающие технологии – это система  мер, включающая взаимосвязь и взаимодействие всех факторов образовательной среды, направленных на сохранение здоровья ребёнка на всех этапах его обучения и развития. </vt:lpstr>
      <vt:lpstr>Актуальность       Внедрение здоровьесберегающих технологий способствуют воспитанию интереса ребёнка к процессу обучения, повышает познавательную активность, улучшает психоэмоциональное самочувствие и здоровье детей. Способствует снижению заболеваемости, повышению уровня физической подготовленности, сформированности осознанной потребности в ведении здорового образа жизни.</vt:lpstr>
      <vt:lpstr> ЦЕЛЬ </vt:lpstr>
      <vt:lpstr> ЗАДАЧИ</vt:lpstr>
      <vt:lpstr>Оздоровительная работа в летний период строится на основании следующих принципов:</vt:lpstr>
      <vt:lpstr>Формы организации здоровьесберегающей работы:</vt:lpstr>
      <vt:lpstr> Физические упражнения после дневного сна в сочетании с закаливающими процедурами. </vt:lpstr>
      <vt:lpstr> Утренняя гимнастика. Двигательно – оздоровительные физкультминутки. </vt:lpstr>
      <vt:lpstr>Игры на развитие мелкой моторики.</vt:lpstr>
      <vt:lpstr> Физкультурные праздники. </vt:lpstr>
      <vt:lpstr>Подвижные игры.</vt:lpstr>
      <vt:lpstr>Совместная игровая деятельность  детей . </vt:lpstr>
      <vt:lpstr> ЗАКЛЮЧЕНИЕ</vt:lpstr>
      <vt:lpstr> СПАСИБО ЗА ВНИМАНИЕ!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67</cp:revision>
  <dcterms:created xsi:type="dcterms:W3CDTF">2013-01-06T18:32:13Z</dcterms:created>
  <dcterms:modified xsi:type="dcterms:W3CDTF">2019-11-05T07:20:51Z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746473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